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s/slide6.xml" ContentType="application/vnd.openxmlformats-officedocument.presentationml.slid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1047" r:id="rId2"/>
    <p:sldId id="1097" r:id="rId3"/>
    <p:sldId id="1102" r:id="rId4"/>
    <p:sldId id="1101" r:id="rId5"/>
    <p:sldId id="1098" r:id="rId6"/>
    <p:sldId id="1100" r:id="rId7"/>
    <p:sldId id="1093" r:id="rId8"/>
    <p:sldId id="1096" r:id="rId9"/>
  </p:sldIdLst>
  <p:sldSz cx="9144000" cy="6858000" type="letter"/>
  <p:notesSz cx="9309100" cy="7023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handouts4" clrMode="bw" frameSlides="1"/>
  <p:showPr showNarration="1" useTimings="0">
    <p:present/>
    <p:sldAll/>
    <p:penClr>
      <a:schemeClr val="tx1"/>
    </p:penClr>
    <p:extLst>
      <p:ext uri="{EC167BDD-8182-4AB7-AECC-EB403E3ABB37}">
        <p14:laserClr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>
          <a:srgbClr val="FF0000"/>
        </p14:laserClr>
      </p:ext>
      <p:ext uri="{2FDB2607-1784-4EEB-B798-7EB5836EED8A}">
        <p14:showMediaCtrls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"/>
      </p:ext>
    </p:extLst>
  </p:showPr>
  <p:clrMru>
    <a:srgbClr val="5BC5AD"/>
    <a:srgbClr val="900306"/>
    <a:srgbClr val="32415C"/>
    <a:srgbClr val="FB0A10"/>
    <a:srgbClr val="94F0E4"/>
    <a:srgbClr val="5771A0"/>
    <a:srgbClr val="800080"/>
    <a:srgbClr val="66FF33"/>
    <a:srgbClr val="FF0000"/>
    <a:srgbClr val="3333CC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3451" autoAdjust="0"/>
    <p:restoredTop sz="83896" autoAdjust="0"/>
  </p:normalViewPr>
  <p:slideViewPr>
    <p:cSldViewPr>
      <p:cViewPr varScale="1">
        <p:scale>
          <a:sx n="165" d="100"/>
          <a:sy n="165" d="100"/>
        </p:scale>
        <p:origin x="-872" y="-112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82" y="-90"/>
      </p:cViewPr>
      <p:guideLst>
        <p:guide orient="horz" pos="2211"/>
        <p:guide pos="2932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20097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21000" y="450850"/>
            <a:ext cx="3498850" cy="2624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708" y="3337890"/>
            <a:ext cx="8019208" cy="31582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0861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273005" y="6670727"/>
            <a:ext cx="4033943" cy="351155"/>
          </a:xfrm>
          <a:prstGeom prst="rect">
            <a:avLst/>
          </a:prstGeom>
          <a:noFill/>
          <a:ln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24" tIns="46662" rIns="93324" bIns="46662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713119" indent="-3824650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6618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3237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985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6473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170D10-332C-134B-84B1-B22FF09061DC}" type="slidenum">
              <a:rPr lang="en-US" sz="1200" b="0"/>
              <a:pPr/>
              <a:t>2</a:t>
            </a:fld>
            <a:endParaRPr lang="en-US" sz="1200" b="0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273005" y="6670727"/>
            <a:ext cx="4033943" cy="351155"/>
          </a:xfrm>
          <a:prstGeom prst="rect">
            <a:avLst/>
          </a:prstGeom>
          <a:noFill/>
          <a:ln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24" tIns="46662" rIns="93324" bIns="46662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713119" indent="-3824650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6618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3237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985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6473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CD8B3D3-D5A3-874A-AA2A-AB5C23A18AA9}" type="slidenum">
              <a:rPr lang="en-US" sz="1200" b="0"/>
              <a:pPr/>
              <a:t>4</a:t>
            </a:fld>
            <a:endParaRPr lang="en-US" sz="1200" b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CS10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Recursion I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5" name="Rectangle 11"/>
          <p:cNvSpPr>
            <a:spLocks noChangeArrowheads="1"/>
          </p:cNvSpPr>
          <p:nvPr userDrawn="1"/>
        </p:nvSpPr>
        <p:spPr bwMode="auto">
          <a:xfrm>
            <a:off x="7887246" y="6248400"/>
            <a:ext cx="1256754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>
                <a:solidFill>
                  <a:schemeClr val="tx1"/>
                </a:solidFill>
                <a:latin typeface="18 VAG Rounded Black   09390"/>
              </a:rPr>
              <a:t>Garcia,</a:t>
            </a: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 Spring 2012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6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0772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23925" y="1219200"/>
            <a:ext cx="3848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4425" y="1219200"/>
            <a:ext cx="3848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48600" y="6324600"/>
            <a:ext cx="914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B558E2B-82AE-5041-B6CB-97EA201DA47A}" type="slidenum">
              <a:rPr lang="en-US"/>
              <a:pPr/>
              <a:t>‹#›</a:t>
            </a:fld>
            <a:r>
              <a:rPr lang="en-US"/>
              <a:t>/15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828800" y="6324600"/>
            <a:ext cx="5486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CS106B Lec 12 : Recursion Introduction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4504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CS10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Recursion I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7887246" y="6248400"/>
            <a:ext cx="1256754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>
                <a:solidFill>
                  <a:schemeClr val="tx1"/>
                </a:solidFill>
                <a:latin typeface="18 VAG Rounded Black   09390"/>
              </a:rPr>
              <a:t>Garcia,</a:t>
            </a: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 Spring 2012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1" name="Picture 25" descr="Seal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1600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2362200" y="304800"/>
            <a:ext cx="4419600" cy="23926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6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>CS10 : The Beauty &amp; Joy of Computing</a:t>
            </a:r>
            <a: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</a:br>
            <a:r>
              <a:rPr lang="en-US" sz="3200" b="1" dirty="0" smtClean="0">
                <a:latin typeface="18 VAG Rounded Bold   07390"/>
                <a:cs typeface=""/>
              </a:rPr>
              <a:t/>
            </a:r>
            <a:br>
              <a:rPr lang="en-US" sz="3200" b="1" dirty="0" smtClean="0"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Lecture #9 : Recursion</a:t>
            </a:r>
            <a: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</a:br>
            <a:endParaRPr lang="en-US" sz="3200" b="1" dirty="0" smtClean="0">
              <a:solidFill>
                <a:schemeClr val="bg2"/>
              </a:solidFill>
              <a:latin typeface="18 VAG Rounded Bold   07390"/>
              <a:cs typeface=""/>
            </a:endParaRPr>
          </a:p>
          <a:p>
            <a:pPr algn="ctr">
              <a:lnSpc>
                <a:spcPct val="77000"/>
              </a:lnSpc>
            </a:pPr>
            <a:r>
              <a:rPr lang="en-US" sz="3200" b="1" dirty="0" smtClean="0">
                <a:solidFill>
                  <a:schemeClr val="bg2"/>
                </a:solidFill>
                <a:latin typeface="18 VAG Rounded Bold   07390"/>
                <a:cs typeface=""/>
              </a:rPr>
              <a:t>2012-02-02</a:t>
            </a:r>
          </a:p>
        </p:txBody>
      </p:sp>
      <p:sp>
        <p:nvSpPr>
          <p:cNvPr id="48" name="Title 47"/>
          <p:cNvSpPr>
            <a:spLocks noGrp="1"/>
          </p:cNvSpPr>
          <p:nvPr>
            <p:ph type="ctrTitle"/>
          </p:nvPr>
        </p:nvSpPr>
        <p:spPr>
          <a:xfrm>
            <a:off x="381000" y="3429000"/>
            <a:ext cx="60960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</a:rPr>
              <a:t>Go see Inception!</a:t>
            </a:r>
            <a:endParaRPr lang="en-US" sz="28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381001" y="4038600"/>
            <a:ext cx="5029199" cy="2057400"/>
          </a:xfrm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en-US" sz="2400" dirty="0" smtClean="0">
                <a:ea typeface="ＭＳ Ｐゴシック" pitchFamily="-65" charset="-128"/>
                <a:cs typeface="ＭＳ Ｐゴシック" pitchFamily="-65" charset="-128"/>
              </a:rPr>
              <a:t>The coolest movie last year highlights recursion, and it was up for best picture. If you haven’t seen it yet, you should, because it will help you understand recursion!!</a:t>
            </a:r>
            <a:endParaRPr lang="en-US" sz="2400" i="1" dirty="0" smtClean="0">
              <a:solidFill>
                <a:schemeClr val="accent4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0" y="2438400"/>
            <a:ext cx="2362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Lecturer SOE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Dan Garcia</a:t>
            </a:r>
            <a:endParaRPr lang="en-US" sz="2000" b="1" dirty="0">
              <a:solidFill>
                <a:schemeClr val="bg2"/>
              </a:solidFill>
              <a:latin typeface="18 VAG Rounded Bold   07390"/>
            </a:endParaRPr>
          </a:p>
        </p:txBody>
      </p:sp>
      <p:sp>
        <p:nvSpPr>
          <p:cNvPr id="15367" name="Subtitle 48"/>
          <p:cNvSpPr txBox="1">
            <a:spLocks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84">
            <a:prstTxWarp prst="textNoShape">
              <a:avLst/>
            </a:prstTxWarp>
          </a:bodyPr>
          <a:lstStyle/>
          <a:p>
            <a:pPr algn="ctr"/>
            <a:r>
              <a:rPr lang="en-US" sz="2200" b="1" dirty="0" err="1">
                <a:latin typeface="Courier New" pitchFamily="1" charset="0"/>
              </a:rPr>
              <a:t>en.wikipedia.org</a:t>
            </a:r>
            <a:r>
              <a:rPr lang="en-US" sz="2200" b="1" dirty="0">
                <a:latin typeface="Courier New" pitchFamily="1" charset="0"/>
              </a:rPr>
              <a:t>/wiki/Inception_(film)</a:t>
            </a:r>
            <a:endParaRPr lang="en-US" sz="2200" b="1" dirty="0" smtClean="0">
              <a:latin typeface="Courier New" pitchFamily="1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5334000" y="5943600"/>
            <a:ext cx="3733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75" b="2307"/>
          <a:stretch/>
        </p:blipFill>
        <p:spPr>
          <a:xfrm>
            <a:off x="5565000" y="3539997"/>
            <a:ext cx="3274200" cy="24036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2036" y="6142182"/>
            <a:ext cx="7467600" cy="58477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latin typeface="18 VAG Rounded Thin   55390"/>
                <a:cs typeface="T VAG Rounded Thin"/>
              </a:rPr>
              <a:t>New Rule: Use scratch paper in lab!</a:t>
            </a:r>
            <a:br>
              <a:rPr lang="en-US" sz="1600" b="1" dirty="0">
                <a:solidFill>
                  <a:schemeClr val="bg1"/>
                </a:solidFill>
                <a:latin typeface="18 VAG Rounded Thin   55390"/>
                <a:cs typeface="T VAG Rounded Thin"/>
              </a:rPr>
            </a:br>
            <a:r>
              <a:rPr lang="en-US" sz="1600" dirty="0">
                <a:solidFill>
                  <a:schemeClr val="bg1"/>
                </a:solidFill>
                <a:latin typeface="18 VAG Rounded Thin   55390"/>
                <a:cs typeface="T VAG Rounded Thin"/>
              </a:rPr>
              <a:t>The problems there are hard enough that you won’t be able to keep it in your head! </a:t>
            </a:r>
            <a:endParaRPr lang="en-US" sz="1600" b="1" dirty="0">
              <a:solidFill>
                <a:schemeClr val="bg1"/>
              </a:solidFill>
              <a:latin typeface="18 VAG Rounded Thin   55390"/>
              <a:cs typeface="T VAG Rounded Thi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271" y="228600"/>
            <a:ext cx="2186330" cy="2590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8" name="Picture 16" descr="HandDrawingHand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19889" t="17260" r="19889" b="17260"/>
          <a:stretch/>
        </p:blipFill>
        <p:spPr>
          <a:xfrm>
            <a:off x="4648200" y="1935960"/>
            <a:ext cx="4038600" cy="3474240"/>
          </a:xfr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sp>
        <p:nvSpPr>
          <p:cNvPr id="44851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57200" y="990601"/>
            <a:ext cx="4038600" cy="5305864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18 VAG Rounded Bold   07390" charset="0"/>
              </a:rPr>
              <a:t>Recursion</a:t>
            </a:r>
          </a:p>
          <a:p>
            <a:pPr lvl="1" eaLnBrk="1" hangingPunct="1"/>
            <a:r>
              <a:rPr lang="en-US" sz="2800" dirty="0" smtClean="0">
                <a:latin typeface="18 VAG Rounded Thin   55390" charset="0"/>
                <a:ea typeface="ＭＳ Ｐゴシック" charset="0"/>
              </a:rPr>
              <a:t>Demo</a:t>
            </a:r>
          </a:p>
          <a:p>
            <a:pPr lvl="2" eaLnBrk="1" hangingPunct="1"/>
            <a:r>
              <a:rPr lang="en-US" dirty="0" err="1" smtClean="0">
                <a:latin typeface="18 VAG Rounded Thin   55390" charset="0"/>
                <a:ea typeface="ＭＳ Ｐゴシック" charset="0"/>
              </a:rPr>
              <a:t>Vee</a:t>
            </a:r>
            <a:r>
              <a:rPr lang="en-US" dirty="0" smtClean="0">
                <a:latin typeface="18 VAG Rounded Thin   55390" charset="0"/>
                <a:ea typeface="ＭＳ Ｐゴシック" charset="0"/>
              </a:rPr>
              <a:t> example &amp; analysis</a:t>
            </a:r>
          </a:p>
          <a:p>
            <a:pPr lvl="2" eaLnBrk="1" hangingPunct="1"/>
            <a:r>
              <a:rPr lang="en-US" dirty="0" err="1" smtClean="0">
                <a:latin typeface="18 VAG Rounded Thin   55390" charset="0"/>
                <a:ea typeface="ＭＳ Ｐゴシック" charset="0"/>
              </a:rPr>
              <a:t>Downup</a:t>
            </a:r>
            <a:endParaRPr lang="en-US" dirty="0" smtClean="0">
              <a:latin typeface="18 VAG Rounded Thin   55390" charset="0"/>
              <a:ea typeface="ＭＳ Ｐゴシック" charset="0"/>
            </a:endParaRPr>
          </a:p>
          <a:p>
            <a:pPr lvl="1" eaLnBrk="1" hangingPunct="1"/>
            <a:r>
              <a:rPr lang="en-US" sz="2800" dirty="0" smtClean="0">
                <a:latin typeface="18 VAG Rounded Thin   55390" charset="0"/>
                <a:ea typeface="ＭＳ Ｐゴシック" charset="0"/>
              </a:rPr>
              <a:t>You </a:t>
            </a:r>
            <a:r>
              <a:rPr lang="en-US" sz="2800" dirty="0">
                <a:latin typeface="18 VAG Rounded Thin   55390" charset="0"/>
                <a:ea typeface="ＭＳ Ｐゴシック" charset="0"/>
              </a:rPr>
              <a:t>already know </a:t>
            </a:r>
            <a:r>
              <a:rPr lang="en-US" sz="2800" dirty="0" smtClean="0">
                <a:latin typeface="18 VAG Rounded Thin   55390" charset="0"/>
                <a:ea typeface="ＭＳ Ｐゴシック" charset="0"/>
              </a:rPr>
              <a:t>it</a:t>
            </a:r>
          </a:p>
          <a:p>
            <a:pPr lvl="1" eaLnBrk="1" hangingPunct="1"/>
            <a:r>
              <a:rPr lang="en-US" sz="2800" dirty="0" smtClean="0">
                <a:latin typeface="18 VAG Rounded Thin   55390" charset="0"/>
                <a:ea typeface="ＭＳ Ｐゴシック" charset="0"/>
              </a:rPr>
              <a:t>Definition</a:t>
            </a:r>
            <a:endParaRPr lang="en-US" sz="2800" dirty="0">
              <a:latin typeface="18 VAG Rounded Thin   55390" charset="0"/>
              <a:ea typeface="ＭＳ Ｐゴシック" charset="0"/>
            </a:endParaRPr>
          </a:p>
          <a:p>
            <a:pPr lvl="1" eaLnBrk="1" hangingPunct="1"/>
            <a:r>
              <a:rPr lang="en-US" sz="2800" dirty="0" smtClean="0">
                <a:latin typeface="18 VAG Rounded Thin   55390" charset="0"/>
                <a:ea typeface="ＭＳ Ｐゴシック" charset="0"/>
              </a:rPr>
              <a:t>Trust </a:t>
            </a:r>
            <a:r>
              <a:rPr lang="en-US" sz="2800" dirty="0">
                <a:latin typeface="18 VAG Rounded Thin   55390" charset="0"/>
                <a:ea typeface="ＭＳ Ｐゴシック" charset="0"/>
              </a:rPr>
              <a:t>the Recursion!</a:t>
            </a:r>
          </a:p>
          <a:p>
            <a:pPr lvl="1" eaLnBrk="1" hangingPunct="1"/>
            <a:r>
              <a:rPr lang="en-US" sz="2800" dirty="0" smtClean="0">
                <a:latin typeface="18 VAG Rounded Thin   55390" charset="0"/>
                <a:ea typeface="ＭＳ Ｐゴシック" charset="0"/>
              </a:rPr>
              <a:t>Conclusion</a:t>
            </a:r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18 VAG Rounded Bold   07390" charset="0"/>
              </a:rPr>
              <a:t>Overview</a:t>
            </a:r>
          </a:p>
        </p:txBody>
      </p:sp>
      <p:sp>
        <p:nvSpPr>
          <p:cNvPr id="23560" name="Rectangle 18"/>
          <p:cNvSpPr>
            <a:spLocks noChangeArrowheads="1"/>
          </p:cNvSpPr>
          <p:nvPr/>
        </p:nvSpPr>
        <p:spPr bwMode="auto">
          <a:xfrm>
            <a:off x="3110628" y="0"/>
            <a:ext cx="60333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b="1" dirty="0" err="1">
                <a:solidFill>
                  <a:srgbClr val="7F7F7F"/>
                </a:solidFill>
                <a:latin typeface="Courier"/>
                <a:cs typeface="Courier"/>
              </a:rPr>
              <a:t>www.worldofescher.com</a:t>
            </a:r>
            <a:r>
              <a:rPr lang="en-US" sz="2000" b="1" dirty="0">
                <a:solidFill>
                  <a:srgbClr val="7F7F7F"/>
                </a:solidFill>
                <a:latin typeface="Courier"/>
                <a:cs typeface="Courier"/>
              </a:rPr>
              <a:t>/gallery/A13.html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8201" y="1643390"/>
            <a:ext cx="403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M. C. Escher : </a:t>
            </a:r>
            <a:r>
              <a:rPr lang="en-US" sz="1100" i="1" dirty="0">
                <a:solidFill>
                  <a:srgbClr val="FFFFFF"/>
                </a:solidFill>
              </a:rPr>
              <a:t>Drawing Hands</a:t>
            </a:r>
          </a:p>
        </p:txBody>
      </p:sp>
      <p:sp>
        <p:nvSpPr>
          <p:cNvPr id="7" name="Oval 6"/>
          <p:cNvSpPr/>
          <p:nvPr/>
        </p:nvSpPr>
        <p:spPr>
          <a:xfrm>
            <a:off x="4572000" y="5471652"/>
            <a:ext cx="41910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3368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869656" cy="5305864"/>
          </a:xfrm>
        </p:spPr>
        <p:txBody>
          <a:bodyPr/>
          <a:lstStyle/>
          <a:p>
            <a:pPr>
              <a:buNone/>
            </a:pPr>
            <a:endParaRPr lang="en-US"/>
          </a:p>
          <a:p>
            <a:pPr marL="582613" indent="-457200">
              <a:buFont typeface="+mj-lt"/>
              <a:buAutoNum type="alphaLcParenR"/>
            </a:pPr>
            <a:r>
              <a:rPr lang="en-US"/>
              <a:t>Strongly disagree</a:t>
            </a:r>
          </a:p>
          <a:p>
            <a:pPr marL="582613" indent="-457200">
              <a:buFont typeface="+mj-lt"/>
              <a:buAutoNum type="alphaLcParenR"/>
            </a:pPr>
            <a:r>
              <a:rPr lang="en-US"/>
              <a:t>Disagree</a:t>
            </a:r>
          </a:p>
          <a:p>
            <a:pPr marL="582613" indent="-457200">
              <a:buFont typeface="+mj-lt"/>
              <a:buAutoNum type="alphaLcParenR"/>
            </a:pPr>
            <a:r>
              <a:rPr lang="en-US"/>
              <a:t>Neutral</a:t>
            </a:r>
          </a:p>
          <a:p>
            <a:pPr marL="582613" indent="-457200">
              <a:buFont typeface="+mj-lt"/>
              <a:buAutoNum type="alphaLcParenR"/>
            </a:pPr>
            <a:r>
              <a:rPr lang="en-US"/>
              <a:t>Agree</a:t>
            </a:r>
          </a:p>
          <a:p>
            <a:pPr marL="582613" indent="-457200">
              <a:buFont typeface="+mj-lt"/>
              <a:buAutoNum type="alphaLcParenR"/>
            </a:pPr>
            <a:r>
              <a:rPr lang="en-US"/>
              <a:t>Strongly agree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“I understood Vee &amp; Downup”</a:t>
            </a:r>
          </a:p>
        </p:txBody>
      </p:sp>
      <p:sp>
        <p:nvSpPr>
          <p:cNvPr id="8" name="Oval 7"/>
          <p:cNvSpPr/>
          <p:nvPr/>
        </p:nvSpPr>
        <p:spPr>
          <a:xfrm>
            <a:off x="4572000" y="5700252"/>
            <a:ext cx="41910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10"/>
          <p:cNvPicPr>
            <a:picLocks noChangeAspect="1"/>
          </p:cNvPicPr>
          <p:nvPr/>
        </p:nvPicPr>
        <p:blipFill>
          <a:blip r:embed="rId2"/>
          <a:srcRect l="7298" t="14340" r="10573" b="10814"/>
          <a:stretch>
            <a:fillRect/>
          </a:stretch>
        </p:blipFill>
        <p:spPr bwMode="auto">
          <a:xfrm>
            <a:off x="2895600" y="2362200"/>
            <a:ext cx="1143000" cy="1041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24000"/>
            <a:ext cx="4178300" cy="41783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9696" y="1257685"/>
            <a:ext cx="41486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M. C. Escher : </a:t>
            </a:r>
            <a:r>
              <a:rPr lang="en-US" sz="1100" i="1" dirty="0">
                <a:solidFill>
                  <a:srgbClr val="FFFFFF"/>
                </a:solidFill>
              </a:rPr>
              <a:t>Fish and Scales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18 VAG Rounded Bold   07390" charset="0"/>
              </a:rPr>
              <a:t>Definition</a:t>
            </a:r>
          </a:p>
        </p:txBody>
      </p:sp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53400" cy="48768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18 VAG Rounded Bold   07390" charset="0"/>
              </a:rPr>
              <a:t>Recursion: (noun) See recursion. </a:t>
            </a:r>
            <a:r>
              <a:rPr lang="en-US" sz="2400" dirty="0" smtClean="0">
                <a:latin typeface="18 VAG Rounded Bold   07390" charset="0"/>
              </a:rPr>
              <a:t> </a:t>
            </a:r>
            <a:r>
              <a:rPr lang="en-US" sz="2400" dirty="0" smtClean="0">
                <a:latin typeface="18 VAG Rounded Bold   07390" charset="0"/>
                <a:sym typeface="Wingdings"/>
              </a:rPr>
              <a:t></a:t>
            </a:r>
            <a:r>
              <a:rPr lang="en-US" sz="2400" dirty="0">
                <a:latin typeface="18 VAG Rounded Bold   07390" charset="0"/>
              </a:rPr>
              <a:t/>
            </a:r>
            <a:br>
              <a:rPr lang="en-US" sz="2400" dirty="0">
                <a:latin typeface="18 VAG Rounded Bold   07390" charset="0"/>
              </a:rPr>
            </a:br>
            <a:endParaRPr lang="en-US" sz="2400" dirty="0">
              <a:latin typeface="18 VAG Rounded Bold   07390" charset="0"/>
            </a:endParaRPr>
          </a:p>
          <a:p>
            <a:pPr eaLnBrk="1" hangingPunct="1"/>
            <a:r>
              <a:rPr lang="en-US" sz="2400" i="1" dirty="0">
                <a:solidFill>
                  <a:schemeClr val="hlink"/>
                </a:solidFill>
                <a:latin typeface="18 VAG Rounded Bold   07390" charset="0"/>
              </a:rPr>
              <a:t>An algorithmic technique where a function, in order to accomplish a task, calls itself with some part of the task</a:t>
            </a:r>
            <a:endParaRPr lang="en-US" sz="2400" dirty="0">
              <a:solidFill>
                <a:schemeClr val="hlink"/>
              </a:solidFill>
              <a:latin typeface="18 VAG Rounded Bold   07390" charset="0"/>
            </a:endParaRPr>
          </a:p>
          <a:p>
            <a:pPr eaLnBrk="1" hangingPunct="1"/>
            <a:r>
              <a:rPr lang="en-US" sz="2400" dirty="0">
                <a:latin typeface="18 VAG Rounded Bold   07390" charset="0"/>
              </a:rPr>
              <a:t>Recursive solutions involve two major parts:</a:t>
            </a:r>
          </a:p>
          <a:p>
            <a:pPr lvl="1" eaLnBrk="1" hangingPunct="1"/>
            <a:r>
              <a:rPr lang="en-US" sz="2000" dirty="0">
                <a:solidFill>
                  <a:srgbClr val="FFFF00"/>
                </a:solidFill>
                <a:latin typeface="18 VAG Rounded Thin   55390" charset="0"/>
                <a:ea typeface="ＭＳ Ｐゴシック" charset="0"/>
              </a:rPr>
              <a:t>Base case(s)</a:t>
            </a:r>
            <a:r>
              <a:rPr lang="en-US" sz="2000" dirty="0">
                <a:solidFill>
                  <a:schemeClr val="tx1"/>
                </a:solidFill>
                <a:latin typeface="18 VAG Rounded Thin   55390" charset="0"/>
                <a:ea typeface="ＭＳ Ｐゴシック" charset="0"/>
              </a:rPr>
              <a:t>, the problem is simple enough to be solved directly</a:t>
            </a:r>
          </a:p>
          <a:p>
            <a:pPr lvl="1" eaLnBrk="1" hangingPunct="1"/>
            <a:r>
              <a:rPr lang="en-US" sz="2000" dirty="0">
                <a:solidFill>
                  <a:srgbClr val="FF3099"/>
                </a:solidFill>
                <a:latin typeface="18 VAG Rounded Thin   55390" charset="0"/>
                <a:ea typeface="ＭＳ Ｐゴシック" charset="0"/>
              </a:rPr>
              <a:t>Recursive case(s)</a:t>
            </a:r>
            <a:r>
              <a:rPr lang="en-US" sz="2000" dirty="0">
                <a:solidFill>
                  <a:schemeClr val="tx1"/>
                </a:solidFill>
                <a:latin typeface="18 VAG Rounded Thin   55390" charset="0"/>
                <a:ea typeface="ＭＳ Ｐゴシック" charset="0"/>
              </a:rPr>
              <a:t>. A recursive case has three components:</a:t>
            </a:r>
          </a:p>
          <a:p>
            <a:pPr lvl="2" eaLnBrk="1" hangingPunct="1"/>
            <a:r>
              <a:rPr lang="en-US" sz="1800" dirty="0">
                <a:solidFill>
                  <a:srgbClr val="FF0000"/>
                </a:solidFill>
                <a:latin typeface="18 VAG Rounded Thin   55390" charset="0"/>
                <a:ea typeface="ＭＳ Ｐゴシック" charset="0"/>
              </a:rPr>
              <a:t>Divide</a:t>
            </a:r>
            <a:r>
              <a:rPr lang="en-US" sz="1800" dirty="0">
                <a:latin typeface="18 VAG Rounded Thin   55390" charset="0"/>
                <a:ea typeface="ＭＳ Ｐゴシック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18 VAG Rounded Thin   55390" charset="0"/>
                <a:ea typeface="ＭＳ Ｐゴシック" charset="0"/>
              </a:rPr>
              <a:t>the problem into one or more simpler or smaller parts</a:t>
            </a:r>
            <a:endParaRPr lang="en-US" sz="1800" dirty="0">
              <a:latin typeface="18 VAG Rounded Thin   55390" charset="0"/>
              <a:ea typeface="ＭＳ Ｐゴシック" charset="0"/>
            </a:endParaRPr>
          </a:p>
          <a:p>
            <a:pPr lvl="2" eaLnBrk="1" hangingPunct="1"/>
            <a:r>
              <a:rPr lang="en-US" sz="1800" dirty="0">
                <a:solidFill>
                  <a:srgbClr val="00FF00"/>
                </a:solidFill>
                <a:latin typeface="18 VAG Rounded Thin   55390" charset="0"/>
                <a:ea typeface="ＭＳ Ｐゴシック" charset="0"/>
              </a:rPr>
              <a:t>Invoke</a:t>
            </a:r>
            <a:r>
              <a:rPr lang="en-US" sz="1800" dirty="0">
                <a:latin typeface="18 VAG Rounded Thin   55390" charset="0"/>
                <a:ea typeface="ＭＳ Ｐゴシック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18 VAG Rounded Thin   55390" charset="0"/>
                <a:ea typeface="ＭＳ Ｐゴシック" charset="0"/>
              </a:rPr>
              <a:t>the function (recursively) on each part, and</a:t>
            </a:r>
            <a:endParaRPr lang="en-US" sz="1800" dirty="0">
              <a:latin typeface="18 VAG Rounded Thin   55390" charset="0"/>
              <a:ea typeface="ＭＳ Ｐゴシック" charset="0"/>
            </a:endParaRPr>
          </a:p>
          <a:p>
            <a:pPr lvl="2" eaLnBrk="1" hangingPunct="1"/>
            <a:r>
              <a:rPr lang="en-US" sz="1800" dirty="0">
                <a:solidFill>
                  <a:schemeClr val="folHlink"/>
                </a:solidFill>
                <a:latin typeface="18 VAG Rounded Thin   55390" charset="0"/>
                <a:ea typeface="ＭＳ Ｐゴシック" charset="0"/>
              </a:rPr>
              <a:t>Combine</a:t>
            </a:r>
            <a:r>
              <a:rPr lang="en-US" sz="1800" dirty="0">
                <a:latin typeface="18 VAG Rounded Thin   55390" charset="0"/>
                <a:ea typeface="ＭＳ Ｐゴシック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18 VAG Rounded Thin   55390" charset="0"/>
                <a:ea typeface="ＭＳ Ｐゴシック" charset="0"/>
              </a:rPr>
              <a:t>the solutions of the parts into a solution for the problem.</a:t>
            </a:r>
          </a:p>
          <a:p>
            <a:pPr eaLnBrk="1" hangingPunct="1"/>
            <a:r>
              <a:rPr lang="en-US" sz="2400" dirty="0">
                <a:latin typeface="18 VAG Rounded Bold   07390" charset="0"/>
              </a:rPr>
              <a:t>Depending on the problem, </a:t>
            </a:r>
            <a:br>
              <a:rPr lang="en-US" sz="2400" dirty="0">
                <a:latin typeface="18 VAG Rounded Bold   07390" charset="0"/>
              </a:rPr>
            </a:br>
            <a:r>
              <a:rPr lang="en-US" sz="2400" dirty="0">
                <a:latin typeface="18 VAG Rounded Bold   07390" charset="0"/>
              </a:rPr>
              <a:t>any of these may be trivial or complex.</a:t>
            </a:r>
          </a:p>
        </p:txBody>
      </p:sp>
      <p:sp>
        <p:nvSpPr>
          <p:cNvPr id="27654" name="Rectangle 5"/>
          <p:cNvSpPr>
            <a:spLocks noChangeArrowheads="1"/>
          </p:cNvSpPr>
          <p:nvPr/>
        </p:nvSpPr>
        <p:spPr bwMode="auto">
          <a:xfrm>
            <a:off x="3429000" y="0"/>
            <a:ext cx="5683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000" b="0" dirty="0" err="1">
                <a:solidFill>
                  <a:srgbClr val="7F7F7F"/>
                </a:solidFill>
                <a:latin typeface="B VAG Rounded Bold" charset="0"/>
              </a:rPr>
              <a:t>www.catb.org</a:t>
            </a:r>
            <a:r>
              <a:rPr lang="en-US" sz="2000" b="0" dirty="0">
                <a:solidFill>
                  <a:srgbClr val="7F7F7F"/>
                </a:solidFill>
                <a:latin typeface="B VAG Rounded Bold" charset="0"/>
              </a:rPr>
              <a:t>/~</a:t>
            </a:r>
            <a:r>
              <a:rPr lang="en-US" sz="2000" b="0" dirty="0" err="1">
                <a:solidFill>
                  <a:srgbClr val="7F7F7F"/>
                </a:solidFill>
                <a:latin typeface="B VAG Rounded Bold" charset="0"/>
              </a:rPr>
              <a:t>esr</a:t>
            </a:r>
            <a:r>
              <a:rPr lang="en-US" sz="2000" b="0" dirty="0">
                <a:solidFill>
                  <a:srgbClr val="7F7F7F"/>
                </a:solidFill>
                <a:latin typeface="B VAG Rounded Bold" charset="0"/>
              </a:rPr>
              <a:t>/jargon/html/R/</a:t>
            </a:r>
            <a:r>
              <a:rPr lang="en-US" sz="2000" b="0" dirty="0" err="1">
                <a:solidFill>
                  <a:srgbClr val="7F7F7F"/>
                </a:solidFill>
                <a:latin typeface="B VAG Rounded Bold" charset="0"/>
              </a:rPr>
              <a:t>recursion.html</a:t>
            </a:r>
            <a:r>
              <a:rPr lang="en-US" sz="2000" b="0" dirty="0">
                <a:solidFill>
                  <a:srgbClr val="7F7F7F"/>
                </a:solidFill>
                <a:latin typeface="B VAG Rounded Bold" charset="0"/>
              </a:rPr>
              <a:t/>
            </a:r>
            <a:br>
              <a:rPr lang="en-US" sz="2000" b="0" dirty="0">
                <a:solidFill>
                  <a:srgbClr val="7F7F7F"/>
                </a:solidFill>
                <a:latin typeface="B VAG Rounded Bold" charset="0"/>
              </a:rPr>
            </a:br>
            <a:r>
              <a:rPr lang="en-US" sz="2000" b="0" dirty="0" err="1">
                <a:solidFill>
                  <a:srgbClr val="7F7F7F"/>
                </a:solidFill>
                <a:latin typeface="B VAG Rounded Bold" charset="0"/>
              </a:rPr>
              <a:t>www.nist.gov</a:t>
            </a:r>
            <a:r>
              <a:rPr lang="en-US" sz="2000" b="0" dirty="0">
                <a:solidFill>
                  <a:srgbClr val="7F7F7F"/>
                </a:solidFill>
                <a:latin typeface="B VAG Rounded Bold" charset="0"/>
              </a:rPr>
              <a:t>/dads/HTML/</a:t>
            </a:r>
            <a:r>
              <a:rPr lang="en-US" sz="2000" b="0" dirty="0" err="1">
                <a:solidFill>
                  <a:srgbClr val="7F7F7F"/>
                </a:solidFill>
                <a:latin typeface="B VAG Rounded Bold" charset="0"/>
              </a:rPr>
              <a:t>recursion.html</a:t>
            </a:r>
            <a:endParaRPr lang="en-US" sz="2000" b="0" dirty="0">
              <a:solidFill>
                <a:srgbClr val="7F7F7F"/>
              </a:solidFill>
              <a:latin typeface="B VAG Rounded Bold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0693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082"/>
            <a:ext cx="8229600" cy="757334"/>
          </a:xfrm>
        </p:spPr>
        <p:txBody>
          <a:bodyPr/>
          <a:lstStyle/>
          <a:p>
            <a:r>
              <a:rPr lang="en-US" dirty="0" smtClean="0"/>
              <a:t>You already know it!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400"/>
              </a:clrFrom>
              <a:clrTo>
                <a:srgbClr val="0004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800" y="1066800"/>
            <a:ext cx="7065355" cy="528028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63201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the Recursion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authoring recursive code:</a:t>
            </a:r>
          </a:p>
          <a:p>
            <a:pPr lvl="1"/>
            <a:r>
              <a:rPr lang="en-US" dirty="0"/>
              <a:t>The base is usually easy: “when to stop?”</a:t>
            </a:r>
          </a:p>
          <a:p>
            <a:pPr lvl="1"/>
            <a:r>
              <a:rPr lang="en-US" dirty="0"/>
              <a:t>In the recursive step</a:t>
            </a:r>
          </a:p>
          <a:p>
            <a:pPr lvl="2"/>
            <a:r>
              <a:rPr lang="en-US" dirty="0"/>
              <a:t>How can we break the problem down into two:</a:t>
            </a:r>
          </a:p>
          <a:p>
            <a:pPr lvl="3"/>
            <a:r>
              <a:rPr lang="en-US" dirty="0"/>
              <a:t>A piece I can handle right now</a:t>
            </a:r>
          </a:p>
          <a:p>
            <a:pPr lvl="3"/>
            <a:r>
              <a:rPr lang="en-US" dirty="0"/>
              <a:t>The answer from a smaller piece of the problem</a:t>
            </a:r>
          </a:p>
          <a:p>
            <a:pPr lvl="2"/>
            <a:r>
              <a:rPr lang="en-US" dirty="0"/>
              <a:t>Assume your self-call does the right thing </a:t>
            </a:r>
            <a:br>
              <a:rPr lang="en-US" dirty="0"/>
            </a:br>
            <a:r>
              <a:rPr lang="en-US" dirty="0"/>
              <a:t>on a smaller piece of the problem</a:t>
            </a:r>
          </a:p>
          <a:p>
            <a:pPr lvl="2"/>
            <a:r>
              <a:rPr lang="en-US" dirty="0"/>
              <a:t>How to combine parts to get the overall answer?</a:t>
            </a:r>
          </a:p>
          <a:p>
            <a:r>
              <a:rPr lang="en-US" dirty="0"/>
              <a:t>Practice will make it easier to see </a:t>
            </a:r>
            <a:r>
              <a:rPr lang="en-US" dirty="0" smtClean="0"/>
              <a:t>idea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4816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793456" cy="5305864"/>
          </a:xfrm>
        </p:spPr>
        <p:txBody>
          <a:bodyPr/>
          <a:lstStyle/>
          <a:p>
            <a:r>
              <a:rPr lang="en-US" dirty="0" smtClean="0"/>
              <a:t>Recursion is </a:t>
            </a:r>
            <a:r>
              <a:rPr lang="en-US" dirty="0" smtClean="0">
                <a:solidFill>
                  <a:schemeClr val="accent2"/>
                </a:solidFill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/>
              <a:t> Iteration (i.e., loops)</a:t>
            </a:r>
          </a:p>
          <a:p>
            <a:r>
              <a:rPr lang="en-US" dirty="0" smtClean="0"/>
              <a:t>Almost always, </a:t>
            </a:r>
            <a:r>
              <a:rPr lang="en-US" b="1" dirty="0" smtClean="0">
                <a:sym typeface="Wingdings"/>
              </a:rPr>
              <a:t>writing </a:t>
            </a:r>
            <a:r>
              <a:rPr lang="en-US" b="1" dirty="0">
                <a:sym typeface="Wingdings"/>
              </a:rPr>
              <a:t>a recursive </a:t>
            </a:r>
            <a:r>
              <a:rPr lang="en-US" b="1" dirty="0" smtClean="0">
                <a:sym typeface="Wingdings"/>
              </a:rPr>
              <a:t>solution is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</a:t>
            </a:r>
            <a:r>
              <a:rPr lang="en-US" b="1" dirty="0" smtClean="0">
                <a:sym typeface="Wingdings"/>
              </a:rPr>
              <a:t> than an iterative one</a:t>
            </a:r>
            <a:endParaRPr lang="en-US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  <a:p>
            <a:pPr marL="911225" lvl="1" indent="-457200">
              <a:buFont typeface="+mj-lt"/>
              <a:buAutoNum type="alphaLcParenR"/>
            </a:pPr>
            <a:r>
              <a:rPr lang="en-US" dirty="0" smtClean="0">
                <a:solidFill>
                  <a:srgbClr val="EA157A"/>
                </a:solidFill>
              </a:rPr>
              <a:t>more powerful than</a:t>
            </a:r>
            <a:r>
              <a:rPr lang="en-US" dirty="0" smtClean="0"/>
              <a:t>, easier</a:t>
            </a:r>
            <a:endParaRPr lang="en-US" dirty="0"/>
          </a:p>
          <a:p>
            <a:pPr marL="911225" lvl="1" indent="-457200">
              <a:buFont typeface="+mj-lt"/>
              <a:buAutoNum type="alphaLcParenR"/>
            </a:pPr>
            <a:r>
              <a:rPr lang="en-US" dirty="0" smtClean="0">
                <a:solidFill>
                  <a:srgbClr val="EA157A"/>
                </a:solidFill>
              </a:rPr>
              <a:t>just as powerful as</a:t>
            </a:r>
            <a:r>
              <a:rPr lang="en-US" dirty="0" smtClean="0"/>
              <a:t>, easier</a:t>
            </a:r>
            <a:endParaRPr lang="en-US" dirty="0"/>
          </a:p>
          <a:p>
            <a:pPr marL="911225" lvl="1" indent="-457200">
              <a:buFont typeface="+mj-lt"/>
              <a:buAutoNum type="alphaLcParenR"/>
            </a:pPr>
            <a:r>
              <a:rPr lang="en-US" dirty="0" smtClean="0">
                <a:solidFill>
                  <a:srgbClr val="EA157A"/>
                </a:solidFill>
              </a:rPr>
              <a:t>more powerful than</a:t>
            </a:r>
            <a:r>
              <a:rPr lang="en-US" dirty="0" smtClean="0"/>
              <a:t>, harder</a:t>
            </a:r>
            <a:endParaRPr lang="en-US" dirty="0"/>
          </a:p>
          <a:p>
            <a:pPr marL="911225" lvl="1" indent="-457200">
              <a:buFont typeface="+mj-lt"/>
              <a:buAutoNum type="alphaLcParenR"/>
            </a:pPr>
            <a:r>
              <a:rPr lang="en-US" dirty="0" smtClean="0">
                <a:solidFill>
                  <a:srgbClr val="EA157A"/>
                </a:solidFill>
              </a:rPr>
              <a:t>just as powerful as</a:t>
            </a:r>
            <a:r>
              <a:rPr lang="en-US" dirty="0" smtClean="0"/>
              <a:t>, harder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Sanity Check…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105400" y="5562600"/>
            <a:ext cx="3733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10"/>
          <p:cNvPicPr>
            <a:picLocks noChangeAspect="1"/>
          </p:cNvPicPr>
          <p:nvPr/>
        </p:nvPicPr>
        <p:blipFill>
          <a:blip r:embed="rId2"/>
          <a:srcRect l="7298" t="14340" r="10573" b="10814"/>
          <a:stretch>
            <a:fillRect/>
          </a:stretch>
        </p:blipFill>
        <p:spPr bwMode="auto">
          <a:xfrm>
            <a:off x="1066800" y="5715000"/>
            <a:ext cx="1143000" cy="1041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905000"/>
            <a:ext cx="3144229" cy="3568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10201" y="1676400"/>
            <a:ext cx="31387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http://</a:t>
            </a:r>
            <a:r>
              <a:rPr lang="en-US" sz="1100" dirty="0" err="1">
                <a:solidFill>
                  <a:srgbClr val="FFFFFF"/>
                </a:solidFill>
              </a:rPr>
              <a:t>xkcd.com</a:t>
            </a:r>
            <a:r>
              <a:rPr lang="en-US" sz="1100" dirty="0">
                <a:solidFill>
                  <a:srgbClr val="FFFFFF"/>
                </a:solidFill>
              </a:rPr>
              <a:t>/244/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Behind Abstraction, </a:t>
            </a:r>
            <a:r>
              <a:rPr lang="en-US" dirty="0" smtClean="0">
                <a:solidFill>
                  <a:srgbClr val="FFFF00"/>
                </a:solidFill>
              </a:rPr>
              <a:t>Recursion is probably the 2</a:t>
            </a:r>
            <a:r>
              <a:rPr lang="en-US" baseline="30000" dirty="0" smtClean="0">
                <a:solidFill>
                  <a:srgbClr val="FFFF00"/>
                </a:solidFill>
              </a:rPr>
              <a:t>nd</a:t>
            </a:r>
            <a:r>
              <a:rPr lang="en-US" dirty="0" smtClean="0">
                <a:solidFill>
                  <a:srgbClr val="FFFF00"/>
                </a:solidFill>
              </a:rPr>
              <a:t> biggest idea about programming in this course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/>
              <a:t>It’s tremendously useful when the problem is self-similar</a:t>
            </a:r>
          </a:p>
          <a:p>
            <a:r>
              <a:rPr lang="en-US" dirty="0" smtClean="0"/>
              <a:t>It’s no more powerful than iteration, but </a:t>
            </a:r>
            <a:r>
              <a:rPr lang="en-US" dirty="0" smtClean="0">
                <a:solidFill>
                  <a:srgbClr val="FFFF00"/>
                </a:solidFill>
              </a:rPr>
              <a:t>often leads to more concise &amp; better code</a:t>
            </a:r>
            <a:endParaRPr lang="en-US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210" y="1282700"/>
            <a:ext cx="3093380" cy="4813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05400" y="6056088"/>
            <a:ext cx="31729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http://</a:t>
            </a:r>
            <a:r>
              <a:rPr lang="en-US" sz="1200" dirty="0" err="1">
                <a:solidFill>
                  <a:schemeClr val="tx1"/>
                </a:solidFill>
              </a:rPr>
              <a:t>www.dominiek.eu</a:t>
            </a:r>
            <a:r>
              <a:rPr lang="en-US" sz="1200" dirty="0">
                <a:solidFill>
                  <a:schemeClr val="tx1"/>
                </a:solidFill>
              </a:rPr>
              <a:t>/blog/?m=200711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47002</TotalTime>
  <Pages>47</Pages>
  <Words>501</Words>
  <Application>Microsoft Macintosh PowerPoint</Application>
  <PresentationFormat>Letter Paper (8.5x11 in)</PresentationFormat>
  <Paragraphs>64</Paragraphs>
  <Slides>8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Metro</vt:lpstr>
      <vt:lpstr>Go see Inception!</vt:lpstr>
      <vt:lpstr>Overview</vt:lpstr>
      <vt:lpstr>“I understood Vee &amp; Downup”</vt:lpstr>
      <vt:lpstr>Definition</vt:lpstr>
      <vt:lpstr>You already know it!</vt:lpstr>
      <vt:lpstr>Trust the Recursion</vt:lpstr>
      <vt:lpstr>Sanity Check…</vt:lpstr>
      <vt:lpstr>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Dan Garcia</cp:lastModifiedBy>
  <cp:revision>2974</cp:revision>
  <cp:lastPrinted>2012-02-21T20:51:06Z</cp:lastPrinted>
  <dcterms:created xsi:type="dcterms:W3CDTF">2012-02-21T20:45:12Z</dcterms:created>
  <dcterms:modified xsi:type="dcterms:W3CDTF">2012-02-21T20:51:08Z</dcterms:modified>
</cp:coreProperties>
</file>